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304" r:id="rId3"/>
    <p:sldId id="402" r:id="rId4"/>
    <p:sldId id="278" r:id="rId5"/>
    <p:sldId id="282" r:id="rId6"/>
    <p:sldId id="394" r:id="rId7"/>
    <p:sldId id="396" r:id="rId8"/>
    <p:sldId id="399" r:id="rId9"/>
    <p:sldId id="397" r:id="rId10"/>
    <p:sldId id="400" r:id="rId11"/>
    <p:sldId id="401" r:id="rId12"/>
    <p:sldId id="378" r:id="rId13"/>
    <p:sldId id="29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689" autoAdjust="0"/>
  </p:normalViewPr>
  <p:slideViewPr>
    <p:cSldViewPr snapToGrid="0">
      <p:cViewPr varScale="1">
        <p:scale>
          <a:sx n="103" d="100"/>
          <a:sy n="103" d="100"/>
        </p:scale>
        <p:origin x="392" y="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LKH!$N$2:$N$197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B4-42F7-AB82-F898C0FD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delaunay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Concorde!$M$1</c:f>
              <c:strCache>
                <c:ptCount val="1"/>
                <c:pt idx="0">
                  <c:v>de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Concorde!$M$2:$M$197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BB-41C5-90C1-044CA0E3E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0715136"/>
        <c:axId val="1700711776"/>
      </c:scatterChart>
      <c:valAx>
        <c:axId val="17007151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711776"/>
        <c:crosses val="autoZero"/>
        <c:crossBetween val="midCat"/>
      </c:valAx>
      <c:valAx>
        <c:axId val="17007117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71513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seg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Concorde!$N$1</c:f>
              <c:strCache>
                <c:ptCount val="1"/>
                <c:pt idx="0">
                  <c:v>seg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Concorde!$N$2:$N$197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93-43E9-8DDC-1D3B94EBF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5499136"/>
        <c:axId val="1695502496"/>
      </c:scatterChart>
      <c:valAx>
        <c:axId val="169549913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502496"/>
        <c:crosses val="autoZero"/>
        <c:crossBetween val="midCat"/>
      </c:valAx>
      <c:valAx>
        <c:axId val="16955024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499136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nei</a:t>
            </a:r>
            <a:r>
              <a:rPr lang="ja-JP" altLang="en-US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と</a:t>
            </a: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Concorde!$O$1</c:f>
              <c:strCache>
                <c:ptCount val="1"/>
                <c:pt idx="0">
                  <c:v>nei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Concorde!$O$2:$O$197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1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5E-4B8E-9B07-592FE1ACF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6559552"/>
        <c:axId val="1546560512"/>
      </c:scatterChart>
      <c:valAx>
        <c:axId val="154655955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560512"/>
        <c:crosses val="autoZero"/>
        <c:crossBetween val="midCat"/>
      </c:valAx>
      <c:valAx>
        <c:axId val="15465605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55955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LKH!$O$2:$O$197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3C-4993-B341-DC360B6E4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LKH!$P$2:$P$197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2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A5-48AF-BA98-52B7A11E7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delaunay-complete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Concorde!$H$1</c:f>
              <c:strCache>
                <c:ptCount val="1"/>
                <c:pt idx="0">
                  <c:v>check(de-complete)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Concorde!$H$2:$H$197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BB-48FD-884A-8D69A8E5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3835120"/>
        <c:axId val="1593833680"/>
      </c:scatterChart>
      <c:valAx>
        <c:axId val="159383512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3680"/>
        <c:crosses val="autoZero"/>
        <c:crossBetween val="midCat"/>
      </c:valAx>
      <c:valAx>
        <c:axId val="15938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seg-complete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Concorde!$I$1</c:f>
              <c:strCache>
                <c:ptCount val="1"/>
                <c:pt idx="0">
                  <c:v>check(seg-complete)</c:v>
                </c:pt>
              </c:strCache>
            </c:strRef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Concorde!$I$2:$I$197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E7-4C1F-834E-74A9AEB65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883616"/>
        <c:axId val="1770884096"/>
      </c:scatterChart>
      <c:valAx>
        <c:axId val="177088361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4096"/>
        <c:crosses val="autoZero"/>
        <c:crossBetween val="midCat"/>
      </c:valAx>
      <c:valAx>
        <c:axId val="177088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3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nei-complete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Concorde!$J$1</c:f>
              <c:strCache>
                <c:ptCount val="1"/>
                <c:pt idx="0">
                  <c:v>check(nei-complete)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Concorde!$J$2:$J$197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5B-43C6-B772-020FE2ECC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2819968"/>
        <c:axId val="1702820448"/>
      </c:scatterChart>
      <c:valAx>
        <c:axId val="170281996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20448"/>
        <c:crosses val="autoZero"/>
        <c:crossBetween val="midCat"/>
      </c:valAx>
      <c:valAx>
        <c:axId val="170282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19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delaunayとcomplete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LKH!$S$2:$S$197</c:f>
              <c:numCache>
                <c:formatCode>General</c:formatCode>
                <c:ptCount val="19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1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D8-44B2-88F1-26A1CD21F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segとcomplete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LKH!$T$2:$T$197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1</c:v>
                </c:pt>
                <c:pt idx="76">
                  <c:v>0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1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2A-4AF0-9CB7-0CDDE5C6CA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neiとcomplete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LKH!$U$2:$U$197</c:f>
              <c:numCache>
                <c:formatCode>General</c:formatCode>
                <c:ptCount val="19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1</c:v>
                </c:pt>
                <c:pt idx="75">
                  <c:v>1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58-42BE-8B3E-99A7F0835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EEB9-5CDD-5095-D39A-02708CBB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6A9180-458B-7029-B5F9-306025EB2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F8102-B9E3-B78C-DB05-77098E96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7DA22A-81D8-3DF4-E694-B802229A0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3E56-368B-4C68-71F5-61E24D31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FD956B0-FC2E-E9EA-A56C-14DE3F8E8A0C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59F3599-76A0-8261-D393-C3048DF8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C1E941-860B-3A9C-76AE-662EBFAA1356}"/>
              </a:ext>
            </a:extLst>
          </p:cNvPr>
          <p:cNvSpPr txBox="1"/>
          <p:nvPr/>
        </p:nvSpPr>
        <p:spPr>
          <a:xfrm>
            <a:off x="359411" y="76887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具体的な回路は一致するかをチェック</a:t>
            </a:r>
            <a:endParaRPr lang="en-US" altLang="ja-JP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6354DA-5377-388C-D373-FD7293AC1212}"/>
              </a:ext>
            </a:extLst>
          </p:cNvPr>
          <p:cNvSpPr txBox="1"/>
          <p:nvPr/>
        </p:nvSpPr>
        <p:spPr>
          <a:xfrm>
            <a:off x="731308" y="233893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図：ドロネー三角形グラフでの解と最適解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734FB1-AAA6-6EDF-140F-C96425DDB58A}"/>
                  </a:ext>
                </a:extLst>
              </p:cNvPr>
              <p:cNvSpPr txBox="1"/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する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回路が一致しない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734FB1-AAA6-6EDF-140F-C96425DDB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EB40D937-308C-03ED-EACC-9864D894BC33}"/>
              </a:ext>
            </a:extLst>
          </p:cNvPr>
          <p:cNvSpPr txBox="1"/>
          <p:nvPr/>
        </p:nvSpPr>
        <p:spPr>
          <a:xfrm>
            <a:off x="528152" y="5281510"/>
            <a:ext cx="35958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結果は大体</a:t>
            </a:r>
            <a:r>
              <a:rPr lang="en-US" altLang="ja-JP" sz="1400" dirty="0"/>
              <a:t>LKH</a:t>
            </a:r>
            <a:r>
              <a:rPr lang="ja-JP" altLang="en-US" sz="1400" dirty="0"/>
              <a:t>と同じ</a:t>
            </a:r>
            <a:endParaRPr lang="en-US" altLang="ja-JP" sz="1400" dirty="0"/>
          </a:p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最適巡回路と一致する解が解いてもらえる</a:t>
            </a:r>
            <a:endParaRPr lang="en-US" altLang="ja-JP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654C5E-CFD1-5814-3D5B-1723542595AD}"/>
              </a:ext>
            </a:extLst>
          </p:cNvPr>
          <p:cNvSpPr txBox="1"/>
          <p:nvPr/>
        </p:nvSpPr>
        <p:spPr>
          <a:xfrm>
            <a:off x="8000351" y="673487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DCF076-E762-FDBC-C662-C9D66BAFC4F6}"/>
              </a:ext>
            </a:extLst>
          </p:cNvPr>
          <p:cNvSpPr txBox="1"/>
          <p:nvPr/>
        </p:nvSpPr>
        <p:spPr>
          <a:xfrm>
            <a:off x="7876783" y="3388269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2E2025-10AC-561A-C4CF-4856CC19003A}"/>
                  </a:ext>
                </a:extLst>
              </p:cNvPr>
              <p:cNvSpPr txBox="1"/>
              <p:nvPr/>
            </p:nvSpPr>
            <p:spPr>
              <a:xfrm>
                <a:off x="6704310" y="5758704"/>
                <a:ext cx="502216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400" dirty="0"/>
                  <a:t>最適巡回路と一致する解が</a:t>
                </a:r>
                <a:endParaRPr lang="en-US" altLang="ja-JP" sz="1400" dirty="0"/>
              </a:p>
              <a:p>
                <a:r>
                  <a:rPr lang="ja-JP" altLang="en-US" sz="1400" dirty="0"/>
                  <a:t>問題のサイズが大きくなるにつれて段々得られなくなる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原因：町の座標は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[0,100]</m:t>
                    </m:r>
                  </m:oMath>
                </a14:m>
                <a:r>
                  <a:rPr lang="ja-JP" altLang="en-US" sz="1400" dirty="0"/>
                  <a:t>、距離行列も四捨五入したので</a:t>
                </a:r>
                <a:endParaRPr lang="en-US" altLang="ja-JP" sz="1400" dirty="0"/>
              </a:p>
              <a:p>
                <a:r>
                  <a:rPr lang="ja-JP" altLang="en-US" sz="1400" dirty="0"/>
                  <a:t>複数の最適巡回路が存在する可能性も大きい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2E2025-10AC-561A-C4CF-4856CC190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310" y="5758704"/>
                <a:ext cx="5022160" cy="1169551"/>
              </a:xfrm>
              <a:prstGeom prst="rect">
                <a:avLst/>
              </a:prstGeom>
              <a:blipFill>
                <a:blip r:embed="rId3"/>
                <a:stretch>
                  <a:fillRect l="-364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D6E2B7A-3C62-E7E4-867A-D4515D787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632704"/>
              </p:ext>
            </p:extLst>
          </p:nvPr>
        </p:nvGraphicFramePr>
        <p:xfrm>
          <a:off x="632900" y="2646716"/>
          <a:ext cx="3956221" cy="230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8E284858-1DDF-C3F4-AC70-44A071FEDC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28485"/>
              </p:ext>
            </p:extLst>
          </p:nvPr>
        </p:nvGraphicFramePr>
        <p:xfrm>
          <a:off x="6790807" y="948471"/>
          <a:ext cx="4283675" cy="225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DD553D1-E6A8-3C85-46DE-C0BE18B29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742601"/>
              </p:ext>
            </p:extLst>
          </p:nvPr>
        </p:nvGraphicFramePr>
        <p:xfrm>
          <a:off x="6790807" y="3657548"/>
          <a:ext cx="4283675" cy="2101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831A1-99FF-3D69-3BDD-FAAFDB59F2DB}"/>
                  </a:ext>
                </a:extLst>
              </p:cNvPr>
              <p:cNvSpPr txBox="1"/>
              <p:nvPr/>
            </p:nvSpPr>
            <p:spPr>
              <a:xfrm>
                <a:off x="4589121" y="3385240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1:20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0:176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7831A1-99FF-3D69-3BDD-FAAFDB59F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21" y="3385240"/>
                <a:ext cx="78983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0A952E-FBD0-B93B-BCF0-38D17E6A0370}"/>
                  </a:ext>
                </a:extLst>
              </p:cNvPr>
              <p:cNvSpPr txBox="1"/>
              <p:nvPr/>
            </p:nvSpPr>
            <p:spPr>
              <a:xfrm>
                <a:off x="11142321" y="1485937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1:43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0:153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60A952E-FBD0-B93B-BCF0-38D17E6A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321" y="1485937"/>
                <a:ext cx="789832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29C433-8F27-F395-06DC-9BF4887A6F2B}"/>
                  </a:ext>
                </a:extLst>
              </p:cNvPr>
              <p:cNvSpPr txBox="1"/>
              <p:nvPr/>
            </p:nvSpPr>
            <p:spPr>
              <a:xfrm>
                <a:off x="11142321" y="4264148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1:32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0:164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29C433-8F27-F395-06DC-9BF4887A6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321" y="4264148"/>
                <a:ext cx="7898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5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D93B70-4179-55B9-5A7D-7AB3535650E4}"/>
              </a:ext>
            </a:extLst>
          </p:cNvPr>
          <p:cNvSpPr txBox="1"/>
          <p:nvPr/>
        </p:nvSpPr>
        <p:spPr>
          <a:xfrm>
            <a:off x="858795" y="197117"/>
            <a:ext cx="5396029" cy="634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修士論文について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概要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１．はじめに</a:t>
            </a:r>
            <a:endParaRPr lang="en-US" altLang="ja-JP" sz="1400" dirty="0"/>
          </a:p>
          <a:p>
            <a:r>
              <a:rPr lang="ja-JP" altLang="en-US" sz="1400" dirty="0"/>
              <a:t>　　研究背景と目的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２．</a:t>
            </a:r>
            <a:r>
              <a:rPr lang="en-US" altLang="ja-JP" sz="1400" dirty="0"/>
              <a:t>QUBO</a:t>
            </a:r>
            <a:r>
              <a:rPr lang="ja-JP" altLang="en-US" sz="1400" dirty="0"/>
              <a:t>と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2.1</a:t>
            </a:r>
            <a:r>
              <a:rPr lang="ja-JP" altLang="en-US" sz="1400" dirty="0"/>
              <a:t>　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2.2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2.3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３．量子アニーラと埋め込み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3.1</a:t>
            </a:r>
            <a:r>
              <a:rPr lang="ja-JP" altLang="en-US" sz="1400" dirty="0"/>
              <a:t>　量子アニーラのトポロジー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3.2</a:t>
            </a:r>
            <a:r>
              <a:rPr lang="ja-JP" altLang="en-US" sz="1400" dirty="0"/>
              <a:t>　埋め込みアルゴリズム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４．提案手法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4.1</a:t>
            </a:r>
            <a:r>
              <a:rPr lang="ja-JP" altLang="en-US" sz="1400" dirty="0"/>
              <a:t>　ボロノイー図とドロネー三角形分割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4.2</a:t>
            </a:r>
            <a:r>
              <a:rPr lang="ja-JP" altLang="en-US" sz="1400" dirty="0"/>
              <a:t>　</a:t>
            </a:r>
            <a:r>
              <a:rPr lang="en-US" altLang="ja-JP" sz="1400" dirty="0"/>
              <a:t>seg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4.3</a:t>
            </a:r>
            <a:r>
              <a:rPr lang="ja-JP" altLang="en-US" sz="1400" dirty="0"/>
              <a:t>　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4.4</a:t>
            </a:r>
            <a:r>
              <a:rPr lang="ja-JP" altLang="en-US" sz="1400" dirty="0"/>
              <a:t>　二次項を削減手法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５．実験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5.1</a:t>
            </a:r>
            <a:r>
              <a:rPr lang="ja-JP" altLang="en-US" sz="1400" dirty="0"/>
              <a:t>　各グラフの辺の個数と対応する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モデルの二次項数</a:t>
            </a:r>
            <a:endParaRPr lang="en-US" altLang="ja-JP" sz="1400" dirty="0"/>
          </a:p>
          <a:p>
            <a:r>
              <a:rPr lang="ja-JP" altLang="en-US" sz="1400" dirty="0"/>
              <a:t>　　　　　辺と二次項の削減率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5.2</a:t>
            </a:r>
            <a:r>
              <a:rPr lang="ja-JP" altLang="en-US" sz="1400" dirty="0"/>
              <a:t>　各グラフで三つのトポロジーでの埋め込み実験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5.3</a:t>
            </a:r>
            <a:r>
              <a:rPr lang="ja-JP" altLang="en-US" sz="1400" dirty="0"/>
              <a:t>　</a:t>
            </a:r>
            <a:r>
              <a:rPr lang="en-US" altLang="ja-JP" sz="1400" dirty="0"/>
              <a:t>LKH</a:t>
            </a:r>
            <a:r>
              <a:rPr lang="ja-JP" altLang="en-US" sz="1400" dirty="0"/>
              <a:t>と</a:t>
            </a:r>
            <a:r>
              <a:rPr lang="en-US" altLang="ja-JP" sz="1400" dirty="0" err="1"/>
              <a:t>concorde</a:t>
            </a:r>
            <a:r>
              <a:rPr lang="ja-JP" altLang="en-US" sz="1400" dirty="0"/>
              <a:t>で制限された</a:t>
            </a:r>
            <a:r>
              <a:rPr lang="en-US" altLang="ja-JP" sz="1400" dirty="0"/>
              <a:t>TSP</a:t>
            </a:r>
            <a:r>
              <a:rPr lang="ja-JP" altLang="en-US" sz="1400" dirty="0"/>
              <a:t>を解く実験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６．結論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556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8143" y="2096613"/>
            <a:ext cx="12317844" cy="4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と</a:t>
            </a:r>
            <a:r>
              <a:rPr lang="en-US" altLang="ja-JP" b="1" dirty="0" err="1"/>
              <a:t>concorde</a:t>
            </a:r>
            <a:r>
              <a:rPr lang="ja-JP" altLang="en-US" b="1" dirty="0"/>
              <a:t>での実験結果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C67D-50E1-4046-1887-516A044C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308FAE-E6B8-16CD-F3B0-CA436E394AE4}"/>
              </a:ext>
            </a:extLst>
          </p:cNvPr>
          <p:cNvSpPr txBox="1"/>
          <p:nvPr/>
        </p:nvSpPr>
        <p:spPr>
          <a:xfrm>
            <a:off x="301086" y="241382"/>
            <a:ext cx="636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LKH</a:t>
            </a:r>
            <a:r>
              <a:rPr lang="ja-JP" altLang="en-US" sz="3200" b="1" dirty="0"/>
              <a:t>と</a:t>
            </a:r>
            <a:r>
              <a:rPr lang="en-US" altLang="zh-CN" sz="3200" b="1" dirty="0" err="1"/>
              <a:t>concorde</a:t>
            </a:r>
            <a:r>
              <a:rPr lang="ja-JP" altLang="en-US" sz="3200" b="1" dirty="0"/>
              <a:t>での最適解の比較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139AE9-DFFB-1959-6C06-3782E7BBBBC6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23F6F622-F02D-42C0-EF01-7DEC45574C16}"/>
              </a:ext>
            </a:extLst>
          </p:cNvPr>
          <p:cNvSpPr txBox="1"/>
          <p:nvPr/>
        </p:nvSpPr>
        <p:spPr>
          <a:xfrm>
            <a:off x="534836" y="1797908"/>
            <a:ext cx="55018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実験用のインスタンス（サイズが</a:t>
            </a:r>
            <a:r>
              <a:rPr lang="en-US" altLang="ja-JP" dirty="0"/>
              <a:t>5</a:t>
            </a:r>
            <a:r>
              <a:rPr lang="ja-JP" altLang="en-US" dirty="0"/>
              <a:t>から</a:t>
            </a:r>
            <a:r>
              <a:rPr lang="en-US" altLang="ja-JP" dirty="0"/>
              <a:t>200</a:t>
            </a:r>
            <a:r>
              <a:rPr lang="ja-JP" altLang="en-US" dirty="0"/>
              <a:t>）は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での最適解（完全グラフ）の距離　と</a:t>
            </a:r>
            <a:endParaRPr lang="en-US" altLang="ja-JP" dirty="0"/>
          </a:p>
          <a:p>
            <a:r>
              <a:rPr lang="en-US" altLang="ja-JP" dirty="0" err="1"/>
              <a:t>concorde</a:t>
            </a:r>
            <a:r>
              <a:rPr lang="ja-JP" altLang="en-US" dirty="0"/>
              <a:t>で最適解（完全グラフ）の距離が一致する</a:t>
            </a:r>
            <a:endParaRPr lang="en-US" altLang="ja-JP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複数最適解が存在するため</a:t>
            </a:r>
            <a:endParaRPr lang="en-US" altLang="ja-JP" dirty="0"/>
          </a:p>
          <a:p>
            <a:r>
              <a:rPr lang="ja-JP" altLang="en-US" dirty="0"/>
              <a:t>最適解に対応する具体的な回路が異なることがある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36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と</a:t>
            </a:r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で制限されたグラフでの実験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285307" y="292704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68614" y="3241765"/>
            <a:ext cx="1566359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5236807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548504"/>
            <a:ext cx="1602854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319202" y="494992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最大距離の</a:t>
            </a:r>
            <a:r>
              <a:rPr lang="ja-JP" altLang="en-US" sz="1200" b="1" dirty="0"/>
              <a:t>ｎ倍</a:t>
            </a:r>
            <a:r>
              <a:rPr lang="ja-JP" altLang="en-US" sz="1200" dirty="0"/>
              <a:t>で</a:t>
            </a:r>
            <a:endParaRPr lang="en-US" altLang="ja-JP" sz="1200" dirty="0"/>
          </a:p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0217"/>
              </p:ext>
            </p:extLst>
          </p:nvPr>
        </p:nvGraphicFramePr>
        <p:xfrm>
          <a:off x="5316660" y="159169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95326"/>
              </p:ext>
            </p:extLst>
          </p:nvPr>
        </p:nvGraphicFramePr>
        <p:xfrm>
          <a:off x="5340503" y="4268228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799821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と</a:t>
            </a:r>
            <a:r>
              <a:rPr lang="en-US" altLang="ja-JP" dirty="0" err="1"/>
              <a:t>concorde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解の比較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31C76A-AAEA-5BF2-45EC-1574711B40BC}"/>
              </a:ext>
            </a:extLst>
          </p:cNvPr>
          <p:cNvSpPr txBox="1"/>
          <p:nvPr/>
        </p:nvSpPr>
        <p:spPr>
          <a:xfrm>
            <a:off x="8486174" y="4488257"/>
            <a:ext cx="35734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大きな値で設置することで</a:t>
            </a:r>
            <a:endParaRPr lang="en-US" altLang="ja-JP" sz="1600" dirty="0"/>
          </a:p>
          <a:p>
            <a:r>
              <a:rPr lang="ja-JP" altLang="en-US" sz="1600" dirty="0"/>
              <a:t>対応する辺を選ばないようにする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それぞれの</a:t>
            </a:r>
            <a:endParaRPr lang="en-US" altLang="ja-JP" sz="1600" dirty="0"/>
          </a:p>
          <a:p>
            <a:r>
              <a:rPr lang="ja-JP" altLang="en-US" sz="1600" dirty="0"/>
              <a:t>上三角行列を</a:t>
            </a:r>
            <a:r>
              <a:rPr lang="en-US" altLang="ja-JP" sz="1600" dirty="0"/>
              <a:t>.tsp</a:t>
            </a:r>
            <a:r>
              <a:rPr lang="ja-JP" altLang="en-US" sz="1600" dirty="0"/>
              <a:t>ファイルに書き込む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F68B-6FA3-F164-C8A0-842B1E29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30E8BA-44A4-4474-8A63-E61EA82897C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E7CB2-7ABC-EE7A-0634-2B090FDF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33602D-14A5-05C0-41D2-0FEB32CBA60C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17037"/>
              </p:ext>
            </p:extLst>
          </p:nvPr>
        </p:nvGraphicFramePr>
        <p:xfrm>
          <a:off x="708774" y="2084410"/>
          <a:ext cx="4111811" cy="2746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6C96536-E0B4-C187-6CD3-E1CC54C90D44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26BB2-F18C-BECB-DC4E-190A37647E2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861137"/>
              </p:ext>
            </p:extLst>
          </p:nvPr>
        </p:nvGraphicFramePr>
        <p:xfrm>
          <a:off x="7097789" y="997647"/>
          <a:ext cx="3312778" cy="214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C48643E-A55E-0124-6AC1-0AB5AB7FF21C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3BF45F-9D9B-F60F-EA4F-5D58AE8849F8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133731"/>
              </p:ext>
            </p:extLst>
          </p:nvPr>
        </p:nvGraphicFramePr>
        <p:xfrm>
          <a:off x="7264777" y="4046225"/>
          <a:ext cx="3208638" cy="207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88DD7E-3B10-7059-E0F5-8F6C176B0474}"/>
              </a:ext>
            </a:extLst>
          </p:cNvPr>
          <p:cNvSpPr txBox="1"/>
          <p:nvPr/>
        </p:nvSpPr>
        <p:spPr>
          <a:xfrm>
            <a:off x="7720780" y="3769226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10195-017A-4C60-EB62-724827B5FF0A}"/>
              </a:ext>
            </a:extLst>
          </p:cNvPr>
          <p:cNvSpPr txBox="1"/>
          <p:nvPr/>
        </p:nvSpPr>
        <p:spPr>
          <a:xfrm>
            <a:off x="6773048" y="6238284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59774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347F9-CE83-4A94-B799-83A112D9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6D26FB-33F1-9B6E-5D3C-341714E7625A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DB558DA-EFE5-09AD-C23B-0AA1CCF3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1AD34B-5196-BDC0-45C8-5A56CAD6F3EE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7D2A8-8F82-2D9E-3E18-1238C6103535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4195C4-410E-EBAA-5ABA-B00B76A343F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184632-D5A1-8705-F85E-C0A91692C696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A7E7D-FD6A-0E37-CFF6-970756553871}"/>
              </a:ext>
            </a:extLst>
          </p:cNvPr>
          <p:cNvSpPr txBox="1"/>
          <p:nvPr/>
        </p:nvSpPr>
        <p:spPr>
          <a:xfrm>
            <a:off x="6634872" y="6184489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9727A-6C21-894C-3BA0-B163B8F4D2E1}"/>
              </a:ext>
            </a:extLst>
          </p:cNvPr>
          <p:cNvSpPr txBox="1"/>
          <p:nvPr/>
        </p:nvSpPr>
        <p:spPr>
          <a:xfrm>
            <a:off x="7646640" y="3318204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3AE20FF2-8B17-0A54-E129-981D04075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944967"/>
              </p:ext>
            </p:extLst>
          </p:nvPr>
        </p:nvGraphicFramePr>
        <p:xfrm>
          <a:off x="797070" y="1926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D162A51-90F1-5204-A5B8-8D91EF85A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54600"/>
              </p:ext>
            </p:extLst>
          </p:nvPr>
        </p:nvGraphicFramePr>
        <p:xfrm>
          <a:off x="7053647" y="930880"/>
          <a:ext cx="3616411" cy="185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AB18DBE8-257E-F55A-EBA2-4A0CE7D404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879190"/>
              </p:ext>
            </p:extLst>
          </p:nvPr>
        </p:nvGraphicFramePr>
        <p:xfrm>
          <a:off x="6923548" y="3595203"/>
          <a:ext cx="3820653" cy="22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112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846E-23C7-1D08-EBD2-CBD848DD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EC46768-6F40-4AC5-1FA8-3DB52C16EDA6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087EEBF-6886-81F4-0140-BD8115ED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FDF585-C918-1671-4AA0-D15AC3EA8222}"/>
              </a:ext>
            </a:extLst>
          </p:cNvPr>
          <p:cNvSpPr txBox="1"/>
          <p:nvPr/>
        </p:nvSpPr>
        <p:spPr>
          <a:xfrm>
            <a:off x="359411" y="76887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具体的な回路は一致するかをチェック</a:t>
            </a:r>
            <a:endParaRPr lang="en-US" altLang="ja-JP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915953"/>
              </p:ext>
            </p:extLst>
          </p:nvPr>
        </p:nvGraphicFramePr>
        <p:xfrm>
          <a:off x="454011" y="2646716"/>
          <a:ext cx="4260762" cy="2384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FE244F-3FC9-B3AB-51BF-6231E9BA4FFE}"/>
              </a:ext>
            </a:extLst>
          </p:cNvPr>
          <p:cNvSpPr txBox="1"/>
          <p:nvPr/>
        </p:nvSpPr>
        <p:spPr>
          <a:xfrm>
            <a:off x="731308" y="2338939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図：ドロネー三角形グラフでの解と最適解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C1241A-B58E-2A83-683E-A8A066CFF70D}"/>
                  </a:ext>
                </a:extLst>
              </p:cNvPr>
              <p:cNvSpPr txBox="1"/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が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一致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する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回路が一致しない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C1241A-B58E-2A83-683E-A8A066CF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1" y="1485937"/>
                <a:ext cx="2460161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7A8DE62-DB79-DC78-0B2B-13182DFA885D}"/>
              </a:ext>
            </a:extLst>
          </p:cNvPr>
          <p:cNvSpPr txBox="1"/>
          <p:nvPr/>
        </p:nvSpPr>
        <p:spPr>
          <a:xfrm>
            <a:off x="454011" y="5145609"/>
            <a:ext cx="43140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最適巡回路と一致する解が解いてもらえる</a:t>
            </a:r>
            <a:endParaRPr lang="en-US" altLang="ja-JP" sz="1400" dirty="0"/>
          </a:p>
          <a:p>
            <a:r>
              <a:rPr lang="ja-JP" altLang="en-US" sz="1400" dirty="0"/>
              <a:t>最適巡回路は大体ドロネー三角形に含まれる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最適巡回路と一致する解がなかなかもらえなかった</a:t>
            </a:r>
            <a:endParaRPr lang="zh-CN" altLang="en-US" sz="1400" dirty="0"/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1456049"/>
              </p:ext>
            </p:extLst>
          </p:nvPr>
        </p:nvGraphicFramePr>
        <p:xfrm>
          <a:off x="7175513" y="906574"/>
          <a:ext cx="3910233" cy="205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80D7C67-61D4-BFE9-5B16-87801ADD95FC}"/>
              </a:ext>
            </a:extLst>
          </p:cNvPr>
          <p:cNvSpPr txBox="1"/>
          <p:nvPr/>
        </p:nvSpPr>
        <p:spPr>
          <a:xfrm>
            <a:off x="8000351" y="673487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731586"/>
              </p:ext>
            </p:extLst>
          </p:nvPr>
        </p:nvGraphicFramePr>
        <p:xfrm>
          <a:off x="7175511" y="3275218"/>
          <a:ext cx="3910233" cy="2278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C857DF7-CE63-7E60-29D2-0802A90D4996}"/>
              </a:ext>
            </a:extLst>
          </p:cNvPr>
          <p:cNvSpPr txBox="1"/>
          <p:nvPr/>
        </p:nvSpPr>
        <p:spPr>
          <a:xfrm>
            <a:off x="8000351" y="3026513"/>
            <a:ext cx="2228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グラフでの解と最適解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AE1C5E-05D7-7453-FA7B-8594AF1382A6}"/>
                  </a:ext>
                </a:extLst>
              </p:cNvPr>
              <p:cNvSpPr txBox="1"/>
              <p:nvPr/>
            </p:nvSpPr>
            <p:spPr>
              <a:xfrm>
                <a:off x="6790807" y="5589287"/>
                <a:ext cx="502216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1400" dirty="0"/>
                  <a:t>最適巡回路と一致する解が</a:t>
                </a:r>
                <a:endParaRPr lang="en-US" altLang="ja-JP" sz="1400" dirty="0"/>
              </a:p>
              <a:p>
                <a:r>
                  <a:rPr lang="ja-JP" altLang="en-US" sz="1400" dirty="0"/>
                  <a:t>問題のサイズが大きくなるにつれて段々得られなくなる</a:t>
                </a:r>
                <a:endParaRPr lang="en-US" altLang="ja-JP" sz="1400" dirty="0"/>
              </a:p>
              <a:p>
                <a:endParaRPr lang="en-US" altLang="zh-CN" sz="1400" dirty="0"/>
              </a:p>
              <a:p>
                <a:r>
                  <a:rPr lang="ja-JP" altLang="en-US" sz="1400" dirty="0"/>
                  <a:t>原因：町の座標は</a:t>
                </a:r>
                <a14:m>
                  <m:oMath xmlns:m="http://schemas.openxmlformats.org/officeDocument/2006/math">
                    <m:r>
                      <a:rPr lang="en-US" altLang="ja-JP" sz="1400" b="0" i="1" smtClean="0">
                        <a:latin typeface="Cambria Math" panose="02040503050406030204" pitchFamily="18" charset="0"/>
                      </a:rPr>
                      <m:t>[0,100]</m:t>
                    </m:r>
                  </m:oMath>
                </a14:m>
                <a:r>
                  <a:rPr lang="ja-JP" altLang="en-US" sz="1400" dirty="0"/>
                  <a:t>、距離行列も四捨五入したので</a:t>
                </a:r>
                <a:endParaRPr lang="en-US" altLang="ja-JP" sz="1400" dirty="0"/>
              </a:p>
              <a:p>
                <a:r>
                  <a:rPr lang="ja-JP" altLang="en-US" sz="1400" dirty="0"/>
                  <a:t>複数の最適巡回路が存在する可能性も大きい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AE1C5E-05D7-7453-FA7B-8594AF13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07" y="5589287"/>
                <a:ext cx="5022160" cy="1169551"/>
              </a:xfrm>
              <a:prstGeom prst="rect">
                <a:avLst/>
              </a:prstGeom>
              <a:blipFill>
                <a:blip r:embed="rId6"/>
                <a:stretch>
                  <a:fillRect l="-364" t="-104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4ADD4B-3576-CE05-E117-492229978D32}"/>
                  </a:ext>
                </a:extLst>
              </p:cNvPr>
              <p:cNvSpPr txBox="1"/>
              <p:nvPr/>
            </p:nvSpPr>
            <p:spPr>
              <a:xfrm>
                <a:off x="4787014" y="3385240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1:38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0:158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24ADD4B-3576-CE05-E117-492229978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014" y="3385240"/>
                <a:ext cx="78983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1462AD-D9DD-DFAC-C9C9-9ADDA21C08DC}"/>
                  </a:ext>
                </a:extLst>
              </p:cNvPr>
              <p:cNvSpPr txBox="1"/>
              <p:nvPr/>
            </p:nvSpPr>
            <p:spPr>
              <a:xfrm>
                <a:off x="11148684" y="1485936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1:56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0:140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1462AD-D9DD-DFAC-C9C9-9ADDA21C0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684" y="1485936"/>
                <a:ext cx="789832" cy="617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FBF932-EED4-5676-E64E-447E0E3768B6}"/>
                  </a:ext>
                </a:extLst>
              </p:cNvPr>
              <p:cNvSpPr txBox="1"/>
              <p:nvPr/>
            </p:nvSpPr>
            <p:spPr>
              <a:xfrm>
                <a:off x="11148684" y="4118644"/>
                <a:ext cx="78983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1:57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0:139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FBF932-EED4-5676-E64E-447E0E376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8684" y="4118644"/>
                <a:ext cx="789832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2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15465</TotalTime>
  <Words>1298</Words>
  <Application>Microsoft Office PowerPoint</Application>
  <PresentationFormat>宽屏</PresentationFormat>
  <Paragraphs>255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PowerPoint 演示文稿</vt:lpstr>
      <vt:lpstr>PowerPoint 演示文稿</vt:lpstr>
      <vt:lpstr>PowerPoint 演示文稿</vt:lpstr>
      <vt:lpstr>LKHとconcordeで制限されたグラフでの実験</vt:lpstr>
      <vt:lpstr>LKHでの実験結果（ｎ=1）</vt:lpstr>
      <vt:lpstr>concordeでの実験結果（ｎ=1）</vt:lpstr>
      <vt:lpstr>LKHでの実験結果</vt:lpstr>
      <vt:lpstr>concordeでの実験結果</vt:lpstr>
      <vt:lpstr>PowerPoint 演示文稿</vt:lpstr>
      <vt:lpstr>TSP問題のQUBOモデル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626</cp:revision>
  <dcterms:created xsi:type="dcterms:W3CDTF">2023-04-18T06:26:34Z</dcterms:created>
  <dcterms:modified xsi:type="dcterms:W3CDTF">2024-12-30T03:38:47Z</dcterms:modified>
</cp:coreProperties>
</file>